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7" r:id="rId7"/>
    <p:sldId id="263" r:id="rId8"/>
    <p:sldId id="265" r:id="rId9"/>
    <p:sldId id="266" r:id="rId10"/>
    <p:sldId id="268" r:id="rId11"/>
    <p:sldId id="269" r:id="rId12"/>
    <p:sldId id="262" r:id="rId1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A0B0BF-D3CE-4996-A833-B04AA805F3D4}" v="42" dt="2025-11-13T19:24:48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815" autoAdjust="0"/>
  </p:normalViewPr>
  <p:slideViewPr>
    <p:cSldViewPr snapToGrid="0">
      <p:cViewPr varScale="1">
        <p:scale>
          <a:sx n="63" d="100"/>
          <a:sy n="63" d="100"/>
        </p:scale>
        <p:origin x="145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belen garcia fabiani" userId="b8b50497c004be93" providerId="LiveId" clId="{258FFAB2-9275-4A50-A7BA-F242C1402043}"/>
    <pc:docChg chg="undo custSel modSld sldOrd">
      <pc:chgData name="maria belen garcia fabiani" userId="b8b50497c004be93" providerId="LiveId" clId="{258FFAB2-9275-4A50-A7BA-F242C1402043}" dt="2025-11-13T19:24:48.178" v="2679"/>
      <pc:docMkLst>
        <pc:docMk/>
      </pc:docMkLst>
      <pc:sldChg chg="addSp delSp modSp mod modTransition modAnim modNotesTx">
        <pc:chgData name="maria belen garcia fabiani" userId="b8b50497c004be93" providerId="LiveId" clId="{258FFAB2-9275-4A50-A7BA-F242C1402043}" dt="2025-11-13T19:24:48.178" v="2679"/>
        <pc:sldMkLst>
          <pc:docMk/>
          <pc:sldMk cId="1302262464" sldId="256"/>
        </pc:sldMkLst>
        <pc:picChg chg="add del mod">
          <ac:chgData name="maria belen garcia fabiani" userId="b8b50497c004be93" providerId="LiveId" clId="{258FFAB2-9275-4A50-A7BA-F242C1402043}" dt="2025-11-13T19:19:51.638" v="2672"/>
          <ac:picMkLst>
            <pc:docMk/>
            <pc:sldMk cId="1302262464" sldId="256"/>
            <ac:picMk id="9" creationId="{5028E602-BBF6-A4C2-F3FB-967E4CB44907}"/>
          </ac:picMkLst>
        </pc:picChg>
        <pc:picChg chg="add del mod ord">
          <ac:chgData name="maria belen garcia fabiani" userId="b8b50497c004be93" providerId="LiveId" clId="{258FFAB2-9275-4A50-A7BA-F242C1402043}" dt="2025-11-13T19:20:08.318" v="2673"/>
          <ac:picMkLst>
            <pc:docMk/>
            <pc:sldMk cId="1302262464" sldId="256"/>
            <ac:picMk id="15" creationId="{1FDCD2F1-86CD-55C7-5529-4C47E50CDA91}"/>
          </ac:picMkLst>
        </pc:picChg>
        <pc:picChg chg="add del mod">
          <ac:chgData name="maria belen garcia fabiani" userId="b8b50497c004be93" providerId="LiveId" clId="{258FFAB2-9275-4A50-A7BA-F242C1402043}" dt="2025-11-13T19:20:11.221" v="2675"/>
          <ac:picMkLst>
            <pc:docMk/>
            <pc:sldMk cId="1302262464" sldId="256"/>
            <ac:picMk id="17" creationId="{AC4EA325-3A4D-5AE1-7BB8-EF6FC6C41E1D}"/>
          </ac:picMkLst>
        </pc:picChg>
        <pc:picChg chg="add del mod ord">
          <ac:chgData name="maria belen garcia fabiani" userId="b8b50497c004be93" providerId="LiveId" clId="{258FFAB2-9275-4A50-A7BA-F242C1402043}" dt="2025-11-13T19:20:32.295" v="2676"/>
          <ac:picMkLst>
            <pc:docMk/>
            <pc:sldMk cId="1302262464" sldId="256"/>
            <ac:picMk id="20" creationId="{82234301-B83E-22BC-5F34-78E0457E5F82}"/>
          </ac:picMkLst>
        </pc:picChg>
        <pc:picChg chg="add del mod">
          <ac:chgData name="maria belen garcia fabiani" userId="b8b50497c004be93" providerId="LiveId" clId="{258FFAB2-9275-4A50-A7BA-F242C1402043}" dt="2025-11-13T19:20:51.526" v="2678"/>
          <ac:picMkLst>
            <pc:docMk/>
            <pc:sldMk cId="1302262464" sldId="256"/>
            <ac:picMk id="21" creationId="{1AAD8C43-D8A6-F074-8898-7441DBDC1C18}"/>
          </ac:picMkLst>
        </pc:picChg>
        <pc:picChg chg="add del mod ord">
          <ac:chgData name="maria belen garcia fabiani" userId="b8b50497c004be93" providerId="LiveId" clId="{258FFAB2-9275-4A50-A7BA-F242C1402043}" dt="2025-11-13T19:24:48.178" v="2679"/>
          <ac:picMkLst>
            <pc:docMk/>
            <pc:sldMk cId="1302262464" sldId="256"/>
            <ac:picMk id="25" creationId="{453C81A3-4FF5-C1C4-500A-A2B6D079C3B6}"/>
          </ac:picMkLst>
        </pc:picChg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1302262464" sldId="256"/>
            <ac:picMk id="26" creationId="{CE84C0FC-BD1D-33BE-A8D3-25CA9F2A3B4D}"/>
          </ac:picMkLst>
        </pc:picChg>
      </pc:sldChg>
      <pc:sldChg chg="addSp modSp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198564910" sldId="257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198564910" sldId="257"/>
            <ac:picMk id="15" creationId="{E5382E2B-D3DE-D381-E090-4E3B3BE4B05D}"/>
          </ac:picMkLst>
        </pc:picChg>
      </pc:sldChg>
      <pc:sldChg chg="addSp modSp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2690248952" sldId="258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2690248952" sldId="258"/>
            <ac:picMk id="13" creationId="{CDB337B7-4E34-27F5-64C3-C3CDE4ADB0D5}"/>
          </ac:picMkLst>
        </pc:picChg>
      </pc:sldChg>
      <pc:sldChg chg="addSp modSp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2998715225" sldId="259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2998715225" sldId="259"/>
            <ac:picMk id="9" creationId="{27A49ED6-414D-2400-D583-83CE74E068F8}"/>
          </ac:picMkLst>
        </pc:picChg>
      </pc:sldChg>
      <pc:sldChg chg="modTransition">
        <pc:chgData name="maria belen garcia fabiani" userId="b8b50497c004be93" providerId="LiveId" clId="{258FFAB2-9275-4A50-A7BA-F242C1402043}" dt="2025-11-13T19:20:51.526" v="2678"/>
        <pc:sldMkLst>
          <pc:docMk/>
          <pc:sldMk cId="2796308663" sldId="262"/>
        </pc:sldMkLst>
      </pc:sldChg>
      <pc:sldChg chg="addSp modSp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395117644" sldId="263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395117644" sldId="263"/>
            <ac:picMk id="3" creationId="{AFBDB1D9-23D7-147F-B9E9-815E250443DD}"/>
          </ac:picMkLst>
        </pc:picChg>
      </pc:sldChg>
      <pc:sldChg chg="addSp modSp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2674335870" sldId="264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2674335870" sldId="264"/>
            <ac:picMk id="5" creationId="{F754235F-4F91-52D7-A00F-A0B263101E4E}"/>
          </ac:picMkLst>
        </pc:picChg>
      </pc:sldChg>
      <pc:sldChg chg="addSp delSp modSp mod modTransition addAnim delAnim">
        <pc:chgData name="maria belen garcia fabiani" userId="b8b50497c004be93" providerId="LiveId" clId="{258FFAB2-9275-4A50-A7BA-F242C1402043}" dt="2025-11-13T19:24:48.178" v="2679"/>
        <pc:sldMkLst>
          <pc:docMk/>
          <pc:sldMk cId="1112720656" sldId="265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1112720656" sldId="265"/>
            <ac:picMk id="3" creationId="{49BF3F82-1530-EEB3-4E90-EAE9DC448A04}"/>
          </ac:picMkLst>
        </pc:picChg>
        <pc:picChg chg="mod">
          <ac:chgData name="maria belen garcia fabiani" userId="b8b50497c004be93" providerId="LiveId" clId="{258FFAB2-9275-4A50-A7BA-F242C1402043}" dt="2025-11-11T21:18:46.345" v="10" actId="1076"/>
          <ac:picMkLst>
            <pc:docMk/>
            <pc:sldMk cId="1112720656" sldId="265"/>
            <ac:picMk id="13" creationId="{E1156279-B5C4-A184-74B2-8F300E09AE25}"/>
          </ac:picMkLst>
        </pc:picChg>
        <pc:picChg chg="mod">
          <ac:chgData name="maria belen garcia fabiani" userId="b8b50497c004be93" providerId="LiveId" clId="{258FFAB2-9275-4A50-A7BA-F242C1402043}" dt="2025-11-11T21:18:46.122" v="9" actId="1076"/>
          <ac:picMkLst>
            <pc:docMk/>
            <pc:sldMk cId="1112720656" sldId="265"/>
            <ac:picMk id="15" creationId="{655BEC7F-485C-A844-9DB6-CBE3108BE866}"/>
          </ac:picMkLst>
        </pc:picChg>
      </pc:sldChg>
      <pc:sldChg chg="addSp delSp modSp mod modTransition addAnim delAnim modAnim modNotesTx">
        <pc:chgData name="maria belen garcia fabiani" userId="b8b50497c004be93" providerId="LiveId" clId="{258FFAB2-9275-4A50-A7BA-F242C1402043}" dt="2025-11-13T19:24:48.178" v="2679"/>
        <pc:sldMkLst>
          <pc:docMk/>
          <pc:sldMk cId="1619057401" sldId="266"/>
        </pc:sldMkLst>
        <pc:picChg chg="add mod">
          <ac:chgData name="maria belen garcia fabiani" userId="b8b50497c004be93" providerId="LiveId" clId="{258FFAB2-9275-4A50-A7BA-F242C1402043}" dt="2025-11-11T21:22:10.438" v="105" actId="1035"/>
          <ac:picMkLst>
            <pc:docMk/>
            <pc:sldMk cId="1619057401" sldId="266"/>
            <ac:picMk id="2" creationId="{DD8341FD-7255-46A4-8AA2-199B8A5BBD92}"/>
          </ac:picMkLst>
        </pc:picChg>
        <pc:picChg chg="mod">
          <ac:chgData name="maria belen garcia fabiani" userId="b8b50497c004be93" providerId="LiveId" clId="{258FFAB2-9275-4A50-A7BA-F242C1402043}" dt="2025-11-11T21:21:35.807" v="74" actId="1076"/>
          <ac:picMkLst>
            <pc:docMk/>
            <pc:sldMk cId="1619057401" sldId="266"/>
            <ac:picMk id="3" creationId="{09EBD360-7D99-9F0C-3025-0E6C9DA709C5}"/>
          </ac:picMkLst>
        </pc:picChg>
        <pc:picChg chg="mod">
          <ac:chgData name="maria belen garcia fabiani" userId="b8b50497c004be93" providerId="LiveId" clId="{258FFAB2-9275-4A50-A7BA-F242C1402043}" dt="2025-11-11T21:22:07.632" v="96" actId="1035"/>
          <ac:picMkLst>
            <pc:docMk/>
            <pc:sldMk cId="1619057401" sldId="266"/>
            <ac:picMk id="4" creationId="{89F5E597-7BC8-A77C-42D0-60DCC253E0DB}"/>
          </ac:picMkLst>
        </pc:picChg>
        <pc:picChg chg="mod">
          <ac:chgData name="maria belen garcia fabiani" userId="b8b50497c004be93" providerId="LiveId" clId="{258FFAB2-9275-4A50-A7BA-F242C1402043}" dt="2025-11-11T21:21:43.068" v="76" actId="1076"/>
          <ac:picMkLst>
            <pc:docMk/>
            <pc:sldMk cId="1619057401" sldId="266"/>
            <ac:picMk id="6" creationId="{31A54512-9595-A9B8-A000-3DB739E7C0FB}"/>
          </ac:picMkLst>
        </pc:picChg>
        <pc:picChg chg="mod">
          <ac:chgData name="maria belen garcia fabiani" userId="b8b50497c004be93" providerId="LiveId" clId="{258FFAB2-9275-4A50-A7BA-F242C1402043}" dt="2025-11-11T21:22:07.632" v="96" actId="1035"/>
          <ac:picMkLst>
            <pc:docMk/>
            <pc:sldMk cId="1619057401" sldId="266"/>
            <ac:picMk id="7" creationId="{E02CD796-5A90-875C-6E9E-74796D239800}"/>
          </ac:picMkLst>
        </pc:picChg>
        <pc:picChg chg="add del mod">
          <ac:chgData name="maria belen garcia fabiani" userId="b8b50497c004be93" providerId="LiveId" clId="{258FFAB2-9275-4A50-A7BA-F242C1402043}" dt="2025-11-11T21:21:41.370" v="75" actId="1076"/>
          <ac:picMkLst>
            <pc:docMk/>
            <pc:sldMk cId="1619057401" sldId="266"/>
            <ac:picMk id="10" creationId="{46E650B1-723F-52C1-564E-26201D0736FC}"/>
          </ac:picMkLst>
        </pc:picChg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1619057401" sldId="266"/>
            <ac:picMk id="11" creationId="{17A2D647-835F-BF3C-BEBF-3D177864833A}"/>
          </ac:picMkLst>
        </pc:picChg>
      </pc:sldChg>
      <pc:sldChg chg="addSp modSp ord modTransition addAnim delAnim modNotesTx">
        <pc:chgData name="maria belen garcia fabiani" userId="b8b50497c004be93" providerId="LiveId" clId="{258FFAB2-9275-4A50-A7BA-F242C1402043}" dt="2025-11-13T19:24:48.178" v="2679"/>
        <pc:sldMkLst>
          <pc:docMk/>
          <pc:sldMk cId="591523712" sldId="267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591523712" sldId="267"/>
            <ac:picMk id="10" creationId="{9CBFDEAD-715E-B08A-5D23-6E5223FAF03C}"/>
          </ac:picMkLst>
        </pc:picChg>
      </pc:sldChg>
      <pc:sldChg chg="addSp modSp modTransition modNotesTx">
        <pc:chgData name="maria belen garcia fabiani" userId="b8b50497c004be93" providerId="LiveId" clId="{258FFAB2-9275-4A50-A7BA-F242C1402043}" dt="2025-11-13T19:24:48.178" v="2679"/>
        <pc:sldMkLst>
          <pc:docMk/>
          <pc:sldMk cId="763030568" sldId="268"/>
        </pc:sldMkLst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763030568" sldId="268"/>
            <ac:picMk id="5" creationId="{8A9909AD-949B-B571-1B6E-05866BC57F83}"/>
          </ac:picMkLst>
        </pc:picChg>
      </pc:sldChg>
      <pc:sldChg chg="addSp delSp modSp mod modTransition addAnim delAnim modAnim modNotesTx">
        <pc:chgData name="maria belen garcia fabiani" userId="b8b50497c004be93" providerId="LiveId" clId="{258FFAB2-9275-4A50-A7BA-F242C1402043}" dt="2025-11-13T19:24:48.178" v="2679"/>
        <pc:sldMkLst>
          <pc:docMk/>
          <pc:sldMk cId="639919947" sldId="269"/>
        </pc:sldMkLst>
        <pc:spChg chg="add del mod">
          <ac:chgData name="maria belen garcia fabiani" userId="b8b50497c004be93" providerId="LiveId" clId="{258FFAB2-9275-4A50-A7BA-F242C1402043}" dt="2025-11-12T19:38:56.246" v="2601" actId="478"/>
          <ac:spMkLst>
            <pc:docMk/>
            <pc:sldMk cId="639919947" sldId="269"/>
            <ac:spMk id="7" creationId="{B735E4F7-E028-7E60-D880-BC3DC4EA63E3}"/>
          </ac:spMkLst>
        </pc:spChg>
        <pc:spChg chg="add mod">
          <ac:chgData name="maria belen garcia fabiani" userId="b8b50497c004be93" providerId="LiveId" clId="{258FFAB2-9275-4A50-A7BA-F242C1402043}" dt="2025-11-12T23:12:37.458" v="2669" actId="113"/>
          <ac:spMkLst>
            <pc:docMk/>
            <pc:sldMk cId="639919947" sldId="269"/>
            <ac:spMk id="9" creationId="{C10EF231-39CF-F9F8-100B-3A23DC48C192}"/>
          </ac:spMkLst>
        </pc:spChg>
        <pc:picChg chg="add mod">
          <ac:chgData name="maria belen garcia fabiani" userId="b8b50497c004be93" providerId="LiveId" clId="{258FFAB2-9275-4A50-A7BA-F242C1402043}" dt="2025-11-13T19:24:48.178" v="2679"/>
          <ac:picMkLst>
            <pc:docMk/>
            <pc:sldMk cId="639919947" sldId="269"/>
            <ac:picMk id="7" creationId="{6F178A5C-F147-3981-919C-D8DB60046D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3B05-72CD-4707-A5EC-68B51AE5827A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4B952-5981-4F9C-9934-2DD86F1477AD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203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Hoy les vengo a contar la solución para recuperar usuarios y eficiencia en </a:t>
            </a:r>
            <a:r>
              <a:rPr lang="es-ES"/>
              <a:t>teleconsultas</a:t>
            </a:r>
            <a:r>
              <a:rPr lang="es-ES" dirty="0"/>
              <a:t>. </a:t>
            </a:r>
            <a:r>
              <a:rPr lang="es-ES" dirty="0" err="1"/>
              <a:t>TeleAsist</a:t>
            </a:r>
            <a:r>
              <a:rPr lang="es-ES" dirty="0"/>
              <a:t> viene a curar el dolor del ausentismo en telemedicina en menos de 90 </a:t>
            </a:r>
            <a:r>
              <a:rPr lang="es-ES" dirty="0" err="1"/>
              <a:t>dias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538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89D62-9F92-7B72-A4D0-F03B1CAE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BB06E8-56BC-2BBC-F4B5-FD3ED2925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46270D-43DD-72F9-F5F7-0EBF45979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Desde </a:t>
            </a:r>
            <a:r>
              <a:rPr lang="es-ES" dirty="0" err="1"/>
              <a:t>TeleAssist</a:t>
            </a:r>
            <a:r>
              <a:rPr lang="es-ES" dirty="0"/>
              <a:t> tenemos el equipo que se necesita para generar nuevas soluciones en teleasistencia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A810FF-075A-AA0F-3D07-C41DE0348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3014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1E52D-BF7D-02E9-03C2-67CD71EA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D956094-1B02-FAD2-65DD-9F4780BCB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3CA613-2E8F-6755-F27B-45F8D9CA4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 invitamos a conocernos y a ser parte del cambio</a:t>
            </a: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37C813-B9E8-4EE3-1948-6CB6E6AF4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36367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problema es claro: el 33% de las personas no asiste a las </a:t>
            </a:r>
            <a:r>
              <a:rPr lang="es-ES" dirty="0" err="1"/>
              <a:t>teleconsultas</a:t>
            </a:r>
            <a:r>
              <a:rPr lang="es-ES" dirty="0"/>
              <a:t>, y esto trae diversos dolores: como pérdidas económicas, y en horas de profesionales, frustraciones en el staff y la ocupación de un lugar que podría ser útil para otra persona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2049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oportunidad es enorme. Se estima que el mercado de telemedicina en LATAM se cuadruplicará para 2033. </a:t>
            </a:r>
          </a:p>
          <a:p>
            <a:r>
              <a:rPr lang="es-ES" dirty="0"/>
              <a:t>Además, si bien en Argentina, la adopción digital crece, aún hay grandes brechas de acceso y seguimiento.</a:t>
            </a:r>
            <a:br>
              <a:rPr lang="es-ES" dirty="0"/>
            </a:br>
            <a:r>
              <a:rPr lang="es-ES" dirty="0"/>
              <a:t>La oportunidad: </a:t>
            </a:r>
            <a:r>
              <a:rPr lang="es-ES" b="1" dirty="0"/>
              <a:t>ser el estándar de referencia en teleasistencia antes de que el mercado madure</a:t>
            </a:r>
            <a:r>
              <a:rPr lang="es-ES" dirty="0"/>
              <a:t>. 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571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solución que proponemos integra incorporar: </a:t>
            </a:r>
          </a:p>
          <a:p>
            <a:pPr marL="171450" indent="-171450">
              <a:buFontTx/>
              <a:buChar char="-"/>
            </a:pPr>
            <a:r>
              <a:rPr lang="es-ES" dirty="0"/>
              <a:t>recordatorios inteligentes </a:t>
            </a:r>
            <a:r>
              <a:rPr lang="es-ES" dirty="0" err="1"/>
              <a:t>via</a:t>
            </a:r>
            <a:r>
              <a:rPr lang="es-ES" dirty="0"/>
              <a:t> </a:t>
            </a:r>
            <a:r>
              <a:rPr lang="es-ES" dirty="0" err="1"/>
              <a:t>Whats</a:t>
            </a:r>
            <a:r>
              <a:rPr lang="es-ES" dirty="0"/>
              <a:t> App, </a:t>
            </a:r>
          </a:p>
          <a:p>
            <a:pPr marL="171450" indent="-171450">
              <a:buFontTx/>
              <a:buChar char="-"/>
            </a:pPr>
            <a:r>
              <a:rPr lang="es-ES" dirty="0"/>
              <a:t>un sistema de reputación y </a:t>
            </a:r>
            <a:r>
              <a:rPr lang="es-ES" dirty="0" err="1"/>
              <a:t>scoring</a:t>
            </a:r>
            <a:r>
              <a:rPr lang="es-ES" dirty="0"/>
              <a:t> de </a:t>
            </a:r>
            <a:r>
              <a:rPr lang="es-ES" dirty="0" err="1"/>
              <a:t>usarios</a:t>
            </a:r>
            <a:r>
              <a:rPr lang="es-ES" dirty="0"/>
              <a:t> </a:t>
            </a:r>
          </a:p>
          <a:p>
            <a:pPr marL="171450" indent="-171450">
              <a:buFontTx/>
              <a:buChar char="-"/>
            </a:pPr>
            <a:r>
              <a:rPr lang="es-ES" dirty="0"/>
              <a:t>y una IA conversacional para mejorar la experiencia del paciente.</a:t>
            </a:r>
          </a:p>
          <a:p>
            <a:pPr marL="0" indent="0">
              <a:buFontTx/>
              <a:buNone/>
            </a:pPr>
            <a:endParaRPr lang="es-ES" dirty="0"/>
          </a:p>
          <a:p>
            <a:pPr marL="0" indent="0">
              <a:buFontTx/>
              <a:buNone/>
            </a:pPr>
            <a:r>
              <a:rPr lang="es-ES" dirty="0"/>
              <a:t>El resultado: </a:t>
            </a:r>
            <a:r>
              <a:rPr lang="es-ES" b="1" dirty="0"/>
              <a:t>hasta 80 % menos ausentismo</a:t>
            </a:r>
            <a:r>
              <a:rPr lang="es-ES" dirty="0"/>
              <a:t>, respaldado por neurociencia y datos reales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2820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Nuestro diferencial es ser una plataforma fácil de adoptar, utilizando </a:t>
            </a:r>
            <a:r>
              <a:rPr lang="es-ES" dirty="0" err="1"/>
              <a:t>whats</a:t>
            </a:r>
            <a:r>
              <a:rPr lang="es-ES" dirty="0"/>
              <a:t> app que tiene alta adherencia, en combinación con un sistema de reputación de usuarios y un </a:t>
            </a:r>
            <a:r>
              <a:rPr lang="es-ES" dirty="0" err="1"/>
              <a:t>pricing</a:t>
            </a:r>
            <a:r>
              <a:rPr lang="es-ES" dirty="0"/>
              <a:t> único en LATAM. Además somos expertos en la regulatoria regional, lo que aceleraría el tiempo de implementación </a:t>
            </a:r>
            <a:br>
              <a:rPr lang="es-ES" dirty="0"/>
            </a:br>
            <a:r>
              <a:rPr lang="es-ES" dirty="0"/>
              <a:t>Y si miramos a nuestros competidores, las propuestas desarrolladas en estados unidos son caras y no están adaptadas a nuestra región, y las locales son básicas y no adaptadas a la telemedicina, </a:t>
            </a:r>
            <a:r>
              <a:rPr lang="es-ES" b="1" dirty="0" err="1"/>
              <a:t>TeleAssist</a:t>
            </a:r>
            <a:r>
              <a:rPr lang="es-ES" b="1" dirty="0"/>
              <a:t> en cambio logra integración real y adopción inmediata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7948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18 meses ejecutaremos tres fases: validación con clínicas privadas, alianzas con grandes plataformas y expansión digital con campañas de adquisición.</a:t>
            </a:r>
            <a:br>
              <a:rPr lang="es-ES" dirty="0"/>
            </a:br>
            <a:r>
              <a:rPr lang="es-ES" dirty="0"/>
              <a:t>Con este plan de implementación alcanzaremos </a:t>
            </a:r>
            <a:r>
              <a:rPr lang="es-ES" b="1" dirty="0"/>
              <a:t>78 mil dólares de ingresos mensuales recurrentes</a:t>
            </a:r>
            <a:r>
              <a:rPr lang="es-ES" dirty="0"/>
              <a:t>, equivalentes a </a:t>
            </a:r>
            <a:r>
              <a:rPr lang="es-ES" b="1" dirty="0"/>
              <a:t>936 mil dólares anuales</a:t>
            </a:r>
            <a:r>
              <a:rPr lang="es-ES" dirty="0"/>
              <a:t>, demostrando tracción y escalabilidad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0354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cuanto al Mercado, sólo en Argentina hay cerca de 130 mil médicos en el sector privado. </a:t>
            </a:r>
          </a:p>
          <a:p>
            <a:r>
              <a:rPr lang="es-ES" dirty="0"/>
              <a:t>Eso representa un mercado anual de 156 millones de dólares. </a:t>
            </a:r>
          </a:p>
          <a:p>
            <a:r>
              <a:rPr lang="es-ES" dirty="0"/>
              <a:t>Nuestro objetivo es captar el 6 % hacia el año 3, alcanzando el punto de equilibrio de la compañía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390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Nuestros clientes ya están viendo resultados concretos</a:t>
            </a:r>
            <a:r>
              <a:rPr lang="es-ES" dirty="0"/>
              <a:t>, ganando eficiencia operativa, reduciendo ausentismo y recuperando inversión en pocas semanas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2765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Estamos solicitando </a:t>
            </a:r>
            <a:r>
              <a:rPr lang="es-ES" b="1" dirty="0"/>
              <a:t>350 mil </a:t>
            </a:r>
            <a:r>
              <a:rPr lang="es-ES" b="1" dirty="0" err="1"/>
              <a:t>dolares</a:t>
            </a:r>
            <a:r>
              <a:rPr lang="es-ES" dirty="0"/>
              <a:t> para alcanzar el </a:t>
            </a:r>
            <a:r>
              <a:rPr lang="es-ES" b="1" dirty="0" err="1"/>
              <a:t>el</a:t>
            </a:r>
            <a:r>
              <a:rPr lang="es-ES" b="1" dirty="0"/>
              <a:t> punto de equilibrio en el año 3</a:t>
            </a:r>
            <a:r>
              <a:rPr lang="es-ES" dirty="0"/>
              <a:t>. </a:t>
            </a:r>
          </a:p>
          <a:p>
            <a:pPr marL="171450" indent="-171450">
              <a:buFontTx/>
              <a:buChar char="-"/>
            </a:pPr>
            <a:r>
              <a:rPr lang="es-ES" dirty="0"/>
              <a:t>El </a:t>
            </a:r>
            <a:r>
              <a:rPr lang="es-ES" b="1" dirty="0"/>
              <a:t>40 %</a:t>
            </a:r>
            <a:r>
              <a:rPr lang="es-ES" dirty="0"/>
              <a:t> irá a </a:t>
            </a:r>
            <a:r>
              <a:rPr lang="es-ES" b="1" dirty="0"/>
              <a:t>tecnología y producto</a:t>
            </a:r>
            <a:r>
              <a:rPr lang="es-ES" dirty="0"/>
              <a:t>, </a:t>
            </a:r>
          </a:p>
          <a:p>
            <a:pPr marL="171450" indent="-171450">
              <a:buFontTx/>
              <a:buChar char="-"/>
            </a:pPr>
            <a:r>
              <a:rPr lang="es-ES" b="1" dirty="0"/>
              <a:t>35 %</a:t>
            </a:r>
            <a:r>
              <a:rPr lang="es-ES" dirty="0"/>
              <a:t> a </a:t>
            </a:r>
            <a:r>
              <a:rPr lang="es-ES" b="1" dirty="0"/>
              <a:t>ventas y marketing</a:t>
            </a:r>
            <a:r>
              <a:rPr lang="es-ES" dirty="0"/>
              <a:t>, y </a:t>
            </a:r>
          </a:p>
          <a:p>
            <a:pPr marL="171450" indent="-171450">
              <a:buFontTx/>
              <a:buChar char="-"/>
            </a:pPr>
            <a:r>
              <a:rPr lang="es-ES" b="1" dirty="0"/>
              <a:t>25 %</a:t>
            </a:r>
            <a:r>
              <a:rPr lang="es-ES" dirty="0"/>
              <a:t> a </a:t>
            </a:r>
            <a:r>
              <a:rPr lang="es-ES" b="1" dirty="0"/>
              <a:t>operaciones</a:t>
            </a:r>
            <a:r>
              <a:rPr lang="es-ES" dirty="0"/>
              <a:t>.</a:t>
            </a:r>
          </a:p>
          <a:p>
            <a:pPr marL="0" indent="0">
              <a:buFontTx/>
              <a:buNone/>
            </a:pPr>
            <a:br>
              <a:rPr lang="es-ES" dirty="0"/>
            </a:br>
            <a:r>
              <a:rPr lang="es-ES" dirty="0"/>
              <a:t>Con este plan, logramos rentabilidad en 30 meses y un </a:t>
            </a:r>
            <a:r>
              <a:rPr lang="es-ES" b="1" dirty="0"/>
              <a:t>ROI de hasta 1.600 % para los clientes</a:t>
            </a:r>
            <a:r>
              <a:rPr lang="es-ES" dirty="0"/>
              <a:t>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24B952-5981-4F9C-9934-2DD86F1477AD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0033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F96C2-B173-6EA9-890E-5E13532B0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623BC6E-5938-4463-A4E3-F7041AD56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20352A-73F0-C861-7CEB-565F79673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AA0CBB-8562-0E75-62E2-3D44E8EC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35C9D3-E30B-9427-BB41-3C3B3E01A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876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0854EA-FA93-66C5-5048-9FF2677ED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49E09E-B6A6-E356-AF51-26A3D88F5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A85B60-867E-5938-B56B-582B724B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8AFA64-0EB3-5BC5-B82D-DC9C20D53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32622C-2943-C99A-ECE8-EB7B59F8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7893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D2F47E9-981A-EFD2-6883-334F7A49B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9639FC-B385-0DDC-1AF4-EA428275D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A3C0FA-75E8-F459-DF84-AC1FFDF2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C5481F-E872-003E-4BBD-7C3377571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BC9FEE-5D55-10F4-C2E1-7E3C5C244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4932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CE06F-CA8B-E6E2-D9EF-196F6365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7D259D-DB39-5D50-3CEA-7059C9A8B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A80EB0-DE27-A388-0A98-BF23ADAA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5C9980-E984-81BA-20AB-F8D00ADB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AA1F0A-166C-B032-0173-37AC497C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88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CF4FE-40A8-35A9-49C3-1388B756C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8B2A98-64E0-06F1-8352-F2CBCEB86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34AB46-F8E7-415F-0EAC-CDF111A23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C2B0B2-4935-17A3-039A-32F3C6E0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BD9CDB-AA1B-F4D8-5EC8-8BD27F63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1197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2B6DC-210E-D5E7-6171-A351B3DD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7C2F9-50E8-915C-519A-14D178360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78F71F-3430-5976-EC9D-10C721BE9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F36521-8432-CAD0-A531-AC9D1E73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0CFB25-D643-F376-CBCC-4B791225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427287-6CEC-EE4A-93C7-86A329CF6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7025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D3134-C884-84DC-13A8-1AEFB3BD2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E09CEC-D659-4C94-866B-6DFCC77AE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8D740F-BC63-C2D0-0FE4-EB9AA8C4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15359CA-FE61-F573-5DE3-473464AF6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309A57-2C93-A5A4-BC1C-8B62CB9D6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24334E3-1F7D-AE83-416D-E9563A1B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3CB941-0557-1575-FDBD-1C502739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74EEED7-1D3A-4AB9-5CBE-188C9493C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54700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8365C0-0CF8-4FFF-9E37-83404B345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C94CB9-DDDC-AC08-E217-1C0E105C1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BDC83C-8F4B-7D68-25F2-E31BE5D6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02D207-85F1-02A8-9121-6E268917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3787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6CB837-276C-FDC0-1E2F-92730702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1523D8B-D168-1895-8480-11364C48C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CB7329-6A59-7CE6-BC32-83CB3E29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7186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C2CE1-F334-6F98-AD35-410C0DB97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8E6207-7495-DBBE-DCC2-A84721B75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6EDB026-D781-679B-7068-A129FD9D2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88834B2-FD85-9F44-8582-19FDF58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FE2BF-9BFA-1487-3F99-EDA7B96E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1D9AD9-F035-C06E-6444-E2EA07397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845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08D51A-0DE0-8B3F-9A17-69BB2FD3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AEA9EC7-602A-7FE2-9642-178615A4A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CA8B3B-6293-F8CB-4B4C-D6A63B5C0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6B7926-54BB-7D66-742B-E1EFBAE4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C8161C-153C-6EE8-855D-043ABAB1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76B8C7-424F-BAB1-87D5-75FF0316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062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6C2158-5E97-AA69-59B0-1BD91794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597EB6-71DC-0C81-39E3-8374276D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8BE6B5-D512-B70E-6321-D5BC29941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216BF4-C735-494B-885B-E267AAEFCB9C}" type="datetimeFigureOut">
              <a:rPr lang="es-AR" smtClean="0"/>
              <a:t>13/11/2025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FF9E50-FC1F-15C1-ED40-004DD23792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F0B862-BE39-80D4-62E0-039F0D72D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B4A983-26C6-42D4-AC0C-30AC7C89655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288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eleassist.vercel.app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audio" Target="../media/media5.m4a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3.png"/><Relationship Id="rId2" Type="http://schemas.microsoft.com/office/2007/relationships/media" Target="../media/media5.m4a"/><Relationship Id="rId16" Type="http://schemas.openxmlformats.org/officeDocument/2006/relationships/image" Target="../media/image21.png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6.m4a"/><Relationship Id="rId7" Type="http://schemas.openxmlformats.org/officeDocument/2006/relationships/image" Target="../media/image23.png"/><Relationship Id="rId12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11" Type="http://schemas.openxmlformats.org/officeDocument/2006/relationships/image" Target="../media/image2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7.m4a"/><Relationship Id="rId7" Type="http://schemas.openxmlformats.org/officeDocument/2006/relationships/image" Target="../media/image28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066B652-42B8-F178-9406-F1915006C57E}"/>
              </a:ext>
            </a:extLst>
          </p:cNvPr>
          <p:cNvSpPr/>
          <p:nvPr/>
        </p:nvSpPr>
        <p:spPr>
          <a:xfrm>
            <a:off x="1207931" y="957943"/>
            <a:ext cx="9775371" cy="5050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CAC4B2D-3630-F406-75CC-762547E31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397" y="2676629"/>
            <a:ext cx="7864522" cy="24919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256EEC8-DFEC-1012-A68E-265022C768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454" y="1329445"/>
            <a:ext cx="3853460" cy="118934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78C835F-1953-8B1E-346D-04373E220B57}"/>
              </a:ext>
            </a:extLst>
          </p:cNvPr>
          <p:cNvSpPr/>
          <p:nvPr/>
        </p:nvSpPr>
        <p:spPr>
          <a:xfrm>
            <a:off x="5334000" y="2558143"/>
            <a:ext cx="1371600" cy="27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E84C0FC-BD1D-33BE-A8D3-25CA9F2A3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02262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840">
        <p:fade/>
      </p:transition>
    </mc:Choice>
    <mc:Fallback>
      <p:transition spd="med" advTm="138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6AF6AC-F9B4-33C3-F899-27EC434F1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E00617-D946-7FE3-BB64-E6F6049E2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2BBF33-C09F-3C39-BB97-0D3F3C2B5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FB015A-FA56-5DF4-01AB-0DA75F8AD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9930C-7125-F436-0A2B-30B9782B9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02BC040-4EEA-4BE8-92EE-054C3474D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53" y="1851721"/>
            <a:ext cx="4444568" cy="21167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1CBA8A2-3B85-4D9E-47C3-695E21436899}"/>
              </a:ext>
            </a:extLst>
          </p:cNvPr>
          <p:cNvSpPr txBox="1"/>
          <p:nvPr/>
        </p:nvSpPr>
        <p:spPr>
          <a:xfrm>
            <a:off x="556532" y="4080398"/>
            <a:ext cx="4318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chemeClr val="accent6"/>
                </a:solidFill>
              </a:rPr>
              <a:t>Francisco Fernández</a:t>
            </a:r>
          </a:p>
          <a:p>
            <a:r>
              <a:rPr lang="es-AR" b="1" dirty="0">
                <a:solidFill>
                  <a:schemeClr val="accent6"/>
                </a:solidFill>
              </a:rPr>
              <a:t>Ileana Pesa</a:t>
            </a:r>
          </a:p>
          <a:p>
            <a:r>
              <a:rPr lang="es-AR" b="1" dirty="0">
                <a:solidFill>
                  <a:schemeClr val="accent6"/>
                </a:solidFill>
              </a:rPr>
              <a:t>Mercedes </a:t>
            </a:r>
            <a:r>
              <a:rPr lang="es-AR" b="1" dirty="0" err="1">
                <a:solidFill>
                  <a:schemeClr val="accent6"/>
                </a:solidFill>
              </a:rPr>
              <a:t>Dertiano</a:t>
            </a:r>
            <a:endParaRPr lang="es-AR" b="1" dirty="0">
              <a:solidFill>
                <a:schemeClr val="accent6"/>
              </a:solidFill>
            </a:endParaRPr>
          </a:p>
          <a:p>
            <a:r>
              <a:rPr lang="es-AR" b="1" dirty="0">
                <a:solidFill>
                  <a:schemeClr val="accent6"/>
                </a:solidFill>
              </a:rPr>
              <a:t>Belen Garcia Fabiani</a:t>
            </a:r>
          </a:p>
          <a:p>
            <a:r>
              <a:rPr lang="es-AR" b="1" dirty="0">
                <a:solidFill>
                  <a:schemeClr val="accent6"/>
                </a:solidFill>
              </a:rPr>
              <a:t>Carlos Engel</a:t>
            </a:r>
          </a:p>
          <a:p>
            <a:r>
              <a:rPr lang="es-AR" b="1" dirty="0">
                <a:solidFill>
                  <a:schemeClr val="accent6"/>
                </a:solidFill>
              </a:rPr>
              <a:t>Luciano Lucas</a:t>
            </a:r>
          </a:p>
          <a:p>
            <a:endParaRPr lang="es-AR" b="1" dirty="0">
              <a:solidFill>
                <a:schemeClr val="accent6"/>
              </a:solidFill>
            </a:endParaRPr>
          </a:p>
          <a:p>
            <a:r>
              <a:rPr lang="es-AR" b="1" dirty="0">
                <a:solidFill>
                  <a:schemeClr val="accent6"/>
                </a:solidFill>
              </a:rPr>
              <a:t>Grupo 9 MBA Salud Online – Cohorte 2025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3FE725-4515-039A-3FA1-3C6B514FA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287" y="-44400"/>
            <a:ext cx="4017930" cy="71489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DE8F529-FC89-3EB3-C3DE-FE1B7B6CE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53" y="417828"/>
            <a:ext cx="2125115" cy="65766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B71567B-B40A-B712-13CF-A40FE89747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53" y="1267346"/>
            <a:ext cx="3566469" cy="49534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9909AD-949B-B571-1B6E-05866BC57F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303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77">
        <p:fade/>
      </p:transition>
    </mc:Choice>
    <mc:Fallback>
      <p:transition spd="med" advTm="7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765298-0984-FBEE-CBE2-8D31B51A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EAC0EF9-87EC-95AA-556E-DD59E1929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C5D2E3-F080-D282-7537-A444ED29E9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991371-4AFA-A9E2-B3D9-8CAE1CC62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CDDC4D-8E8D-348B-DEFB-9C31762D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9267919-9334-4899-A54C-A66FFC63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144" y="6011054"/>
            <a:ext cx="1242720" cy="378540"/>
          </a:xfrm>
          <a:prstGeom prst="round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19C9580-08E5-8909-796E-EAD6D121E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287" y="-44400"/>
            <a:ext cx="4017930" cy="71489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A253A2F-1967-38AD-6A4C-8D6F44E374E2}"/>
              </a:ext>
            </a:extLst>
          </p:cNvPr>
          <p:cNvSpPr txBox="1"/>
          <p:nvPr/>
        </p:nvSpPr>
        <p:spPr>
          <a:xfrm>
            <a:off x="553366" y="1650962"/>
            <a:ext cx="6415345" cy="335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s-AR" sz="4000" b="1" dirty="0">
                <a:solidFill>
                  <a:schemeClr val="accent6"/>
                </a:solidFill>
                <a:latin typeface="+mj-lt"/>
              </a:rPr>
              <a:t>Liderando la experiencia </a:t>
            </a:r>
          </a:p>
          <a:p>
            <a:pPr>
              <a:lnSpc>
                <a:spcPts val="3600"/>
              </a:lnSpc>
            </a:pPr>
            <a:r>
              <a:rPr lang="es-AR" sz="4000" b="1" dirty="0">
                <a:solidFill>
                  <a:schemeClr val="accent6"/>
                </a:solidFill>
                <a:latin typeface="+mj-lt"/>
              </a:rPr>
              <a:t>del paciente en LATAM</a:t>
            </a:r>
          </a:p>
          <a:p>
            <a:pPr>
              <a:lnSpc>
                <a:spcPts val="3600"/>
              </a:lnSpc>
            </a:pPr>
            <a:endParaRPr lang="es-AR" sz="4000" b="1" dirty="0">
              <a:solidFill>
                <a:schemeClr val="accent6"/>
              </a:solidFill>
              <a:latin typeface="+mj-lt"/>
            </a:endParaRPr>
          </a:p>
          <a:p>
            <a:pPr>
              <a:lnSpc>
                <a:spcPts val="3600"/>
              </a:lnSpc>
            </a:pPr>
            <a:r>
              <a:rPr lang="es-AR" sz="4000" b="1" dirty="0">
                <a:solidFill>
                  <a:schemeClr val="accent6"/>
                </a:solidFill>
                <a:latin typeface="+mj-lt"/>
              </a:rPr>
              <a:t>Promoviendo una atención eficiente y empática, </a:t>
            </a:r>
          </a:p>
          <a:p>
            <a:pPr>
              <a:lnSpc>
                <a:spcPts val="3600"/>
              </a:lnSpc>
            </a:pPr>
            <a:r>
              <a:rPr lang="es-AR" sz="4000" b="1" dirty="0">
                <a:solidFill>
                  <a:schemeClr val="accent6"/>
                </a:solidFill>
                <a:latin typeface="+mj-lt"/>
              </a:rPr>
              <a:t>que impulse una salud proactiva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0616DA5-1BD8-14FF-51C8-4780D274B021}"/>
              </a:ext>
            </a:extLst>
          </p:cNvPr>
          <p:cNvSpPr txBox="1"/>
          <p:nvPr/>
        </p:nvSpPr>
        <p:spPr>
          <a:xfrm>
            <a:off x="590382" y="5797564"/>
            <a:ext cx="2517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err="1">
                <a:solidFill>
                  <a:schemeClr val="accent6"/>
                </a:solidFill>
                <a:latin typeface="+mj-lt"/>
              </a:rPr>
              <a:t>Acompañanos</a:t>
            </a:r>
            <a:r>
              <a:rPr lang="es-AR" sz="2000" b="1" dirty="0">
                <a:solidFill>
                  <a:schemeClr val="accent6"/>
                </a:solidFill>
                <a:latin typeface="+mj-lt"/>
              </a:rPr>
              <a:t> a </a:t>
            </a:r>
          </a:p>
          <a:p>
            <a:r>
              <a:rPr lang="es-AR" sz="2000" b="1" dirty="0">
                <a:solidFill>
                  <a:schemeClr val="accent6"/>
                </a:solidFill>
                <a:latin typeface="+mj-lt"/>
              </a:rPr>
              <a:t>construir el futuro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8509972-D482-ADE5-D5DB-19D592001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53" y="417828"/>
            <a:ext cx="2125115" cy="6576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10EF231-39CF-F9F8-100B-3A23DC48C192}"/>
              </a:ext>
            </a:extLst>
          </p:cNvPr>
          <p:cNvSpPr txBox="1"/>
          <p:nvPr/>
        </p:nvSpPr>
        <p:spPr>
          <a:xfrm>
            <a:off x="4168111" y="599761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b="1" dirty="0" err="1">
                <a:solidFill>
                  <a:schemeClr val="accent6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TeleAssist</a:t>
            </a:r>
            <a:r>
              <a:rPr lang="es-AR" sz="1400" b="1" dirty="0">
                <a:solidFill>
                  <a:schemeClr val="accent6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Gestión de </a:t>
            </a:r>
            <a:r>
              <a:rPr lang="es-AR" sz="1400" b="1" dirty="0" err="1">
                <a:solidFill>
                  <a:schemeClr val="accent6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Teleconsultas</a:t>
            </a:r>
            <a:endParaRPr lang="es-AR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178A5C-F147-3981-919C-D8DB60046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39919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238">
        <p:fade/>
      </p:transition>
    </mc:Choice>
    <mc:Fallback>
      <p:transition spd="med" advTm="62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uiExpand="1" build="allAtOnce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0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F1949-4224-C5B8-97A3-328F9785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2A444-286C-21F1-99C3-F1DBBBC3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DDF7070-D700-9F7C-12B0-767092FC6EB8}"/>
              </a:ext>
            </a:extLst>
          </p:cNvPr>
          <p:cNvSpPr/>
          <p:nvPr/>
        </p:nvSpPr>
        <p:spPr>
          <a:xfrm>
            <a:off x="-1" y="1311946"/>
            <a:ext cx="12192000" cy="57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611350D-F464-6907-ABAC-22A8374B2665}"/>
              </a:ext>
            </a:extLst>
          </p:cNvPr>
          <p:cNvSpPr/>
          <p:nvPr/>
        </p:nvSpPr>
        <p:spPr>
          <a:xfrm>
            <a:off x="0" y="0"/>
            <a:ext cx="12192000" cy="186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18E6B92-6B55-1963-9E7A-3BA48BF82590}"/>
              </a:ext>
            </a:extLst>
          </p:cNvPr>
          <p:cNvSpPr txBox="1"/>
          <p:nvPr/>
        </p:nvSpPr>
        <p:spPr>
          <a:xfrm>
            <a:off x="738505" y="643165"/>
            <a:ext cx="85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El Problema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28C689-95B0-9D2D-DFAE-208E0B1FA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57" y="2238224"/>
            <a:ext cx="11565092" cy="35261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DD91DCD-DF89-93BD-983A-7CE03B1597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AE23345-6A86-78E1-DD88-5E8D67AA168C}"/>
              </a:ext>
            </a:extLst>
          </p:cNvPr>
          <p:cNvSpPr/>
          <p:nvPr/>
        </p:nvSpPr>
        <p:spPr>
          <a:xfrm>
            <a:off x="415952" y="2034278"/>
            <a:ext cx="11565092" cy="1485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391705-3B84-340C-19D9-75159B3C32EF}"/>
              </a:ext>
            </a:extLst>
          </p:cNvPr>
          <p:cNvSpPr/>
          <p:nvPr/>
        </p:nvSpPr>
        <p:spPr>
          <a:xfrm>
            <a:off x="598605" y="3723908"/>
            <a:ext cx="11382439" cy="1599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5382E2B-D3DE-D381-E090-4E3B3BE4B05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64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320">
        <p:fade/>
      </p:transition>
    </mc:Choice>
    <mc:Fallback>
      <p:transition spd="med" advTm="213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118068-25D1-8505-EA4A-16347B12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3360BF-A8D2-8E69-C4D4-216EA0C6E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BB55CC-AD37-4715-9B78-1D37715DA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87" y="125443"/>
            <a:ext cx="11370025" cy="660711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52BF684-3796-4F0B-AFD2-C0A04FF8B1D5}"/>
              </a:ext>
            </a:extLst>
          </p:cNvPr>
          <p:cNvSpPr/>
          <p:nvPr/>
        </p:nvSpPr>
        <p:spPr>
          <a:xfrm>
            <a:off x="0" y="0"/>
            <a:ext cx="12192000" cy="186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B0CC1D1-9B0F-B679-894E-1F80C3874E08}"/>
              </a:ext>
            </a:extLst>
          </p:cNvPr>
          <p:cNvSpPr txBox="1"/>
          <p:nvPr/>
        </p:nvSpPr>
        <p:spPr>
          <a:xfrm>
            <a:off x="738505" y="643165"/>
            <a:ext cx="85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La oportunidad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BBE6B19-D50B-AB07-BEF8-B2E2DA3DF478}"/>
              </a:ext>
            </a:extLst>
          </p:cNvPr>
          <p:cNvSpPr/>
          <p:nvPr/>
        </p:nvSpPr>
        <p:spPr>
          <a:xfrm>
            <a:off x="410987" y="2100943"/>
            <a:ext cx="5772099" cy="3189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1AE6FA4-5E92-0911-3F8E-4AABDC6ECD8A}"/>
              </a:ext>
            </a:extLst>
          </p:cNvPr>
          <p:cNvSpPr/>
          <p:nvPr/>
        </p:nvSpPr>
        <p:spPr>
          <a:xfrm>
            <a:off x="6008913" y="2145159"/>
            <a:ext cx="5772099" cy="1784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B2ECEA4-C266-FD9C-8D34-37B386EAEEE5}"/>
              </a:ext>
            </a:extLst>
          </p:cNvPr>
          <p:cNvSpPr/>
          <p:nvPr/>
        </p:nvSpPr>
        <p:spPr>
          <a:xfrm>
            <a:off x="6183086" y="4064680"/>
            <a:ext cx="5685012" cy="1225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569FF8-0CAA-D3D0-64D4-58CBF36E76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DB337B7-4E34-27F5-64C3-C3CDE4ADB0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024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325">
        <p:fade/>
      </p:transition>
    </mc:Choice>
    <mc:Fallback>
      <p:transition spd="med" advTm="243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8B806A-A5DB-9378-9DFF-BA937079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3A5830-F470-F72D-B28D-05BA39FC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328F7-2E5F-9F1A-5EFA-298A10238954}"/>
              </a:ext>
            </a:extLst>
          </p:cNvPr>
          <p:cNvSpPr/>
          <p:nvPr/>
        </p:nvSpPr>
        <p:spPr>
          <a:xfrm>
            <a:off x="0" y="0"/>
            <a:ext cx="5257800" cy="7075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0CCE942-6962-B80C-9975-E6EDB3F089A8}"/>
              </a:ext>
            </a:extLst>
          </p:cNvPr>
          <p:cNvSpPr txBox="1"/>
          <p:nvPr/>
        </p:nvSpPr>
        <p:spPr>
          <a:xfrm>
            <a:off x="738505" y="643165"/>
            <a:ext cx="41078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La solución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5A575A8-0AC5-BE56-A936-B884F87CD1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40" r="40305" b="33295"/>
          <a:stretch>
            <a:fillRect/>
          </a:stretch>
        </p:blipFill>
        <p:spPr>
          <a:xfrm>
            <a:off x="263982" y="1676917"/>
            <a:ext cx="6760028" cy="39182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6D4E4C2-BA8A-AEC7-5239-12A171335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564255"/>
            <a:ext cx="3177815" cy="62260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4F60472-A2F0-9AFC-41BF-E5F44C57B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8679" y="-81116"/>
            <a:ext cx="3101609" cy="641659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825F473-997D-2ACC-E1F9-4231147D520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99" t="67954" r="27712" b="8831"/>
          <a:stretch>
            <a:fillRect/>
          </a:stretch>
        </p:blipFill>
        <p:spPr>
          <a:xfrm>
            <a:off x="5570676" y="3300769"/>
            <a:ext cx="7223099" cy="138409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A2B8304-ECA9-3E7B-221B-6DEF6A9E61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5E9BC59-F8E6-111E-375D-CB9250DAF4A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1282" y="4978986"/>
            <a:ext cx="7950451" cy="92282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7C2F353-0A09-9C97-2AB5-19495CC400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4274" y="5943670"/>
            <a:ext cx="3758415" cy="63423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F4F0DBB-E03F-5D06-E50C-9219E45656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191" y="5948794"/>
            <a:ext cx="4122777" cy="62489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7A49ED6-414D-2400-D583-83CE74E068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8715225"/>
      </p:ext>
    </p:extLst>
  </p:cSld>
  <p:clrMapOvr>
    <a:masterClrMapping/>
  </p:clrMapOvr>
  <p:transition spd="slow" advTm="2698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35DA-9D84-27DF-9FB1-39C086A4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AE677-AC6B-B665-CF5B-6D200B71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DBA4F1-0730-6F22-6DFD-4F07ADAC3FE6}"/>
              </a:ext>
            </a:extLst>
          </p:cNvPr>
          <p:cNvSpPr/>
          <p:nvPr/>
        </p:nvSpPr>
        <p:spPr>
          <a:xfrm>
            <a:off x="0" y="0"/>
            <a:ext cx="12192000" cy="186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7799FC-F787-59ED-10F9-D731686D0071}"/>
              </a:ext>
            </a:extLst>
          </p:cNvPr>
          <p:cNvSpPr txBox="1"/>
          <p:nvPr/>
        </p:nvSpPr>
        <p:spPr>
          <a:xfrm>
            <a:off x="738505" y="643165"/>
            <a:ext cx="85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Nuestro diferencial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4A2689-A4BA-C6C8-E02F-33101C6F2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B99F483-DB30-A5D8-9237-4CB2485F1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7325" y="2009857"/>
            <a:ext cx="3299746" cy="72396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3F12F7-FEA0-8FD8-F156-D7CF48864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7325" y="2824589"/>
            <a:ext cx="3301590" cy="7239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1D1AFD7-EB66-87CF-65E5-DA2DF40BC4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67325" y="3639321"/>
            <a:ext cx="3299746" cy="7011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7E3B1E9-976C-E7C7-D099-4DB4970F1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7325" y="5253544"/>
            <a:ext cx="3299746" cy="73920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DEF0477-8B54-E173-B88A-4C010FD76047}"/>
              </a:ext>
            </a:extLst>
          </p:cNvPr>
          <p:cNvSpPr txBox="1"/>
          <p:nvPr/>
        </p:nvSpPr>
        <p:spPr>
          <a:xfrm>
            <a:off x="5690640" y="643165"/>
            <a:ext cx="85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 &amp; Competidores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F1AAC87-5304-4428-E0EE-68E742EF39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2894" y="4360946"/>
            <a:ext cx="3429297" cy="40389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EA8B5A0-78F2-BE6B-AACF-A4A22866FF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8120" y="4796982"/>
            <a:ext cx="2743438" cy="134885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90E1761-8D47-4DF0-B4E8-88B38A3917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2894" y="2097612"/>
            <a:ext cx="3848433" cy="47248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724704B6-9725-4F2D-65BC-460F2EC6C4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48120" y="2748198"/>
            <a:ext cx="4099915" cy="129551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0A6D38F-AADF-6A1D-B50A-463A63281B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402" y="2348113"/>
            <a:ext cx="1699407" cy="339119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8E851739-3AE7-BC8E-F763-7628AF3EF9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82566" y="4438812"/>
            <a:ext cx="3284505" cy="7239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54235F-4F91-52D7-A00F-A0B263101E4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4335870"/>
      </p:ext>
    </p:extLst>
  </p:cSld>
  <p:clrMapOvr>
    <a:masterClrMapping/>
  </p:clrMapOvr>
  <p:transition spd="slow" advTm="3845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CABE0-AD44-F70D-4877-C66B145C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8DCDD0-609E-172C-48D3-6235160A6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3E37984-9E5C-0C8D-5780-FB4671D4D33E}"/>
              </a:ext>
            </a:extLst>
          </p:cNvPr>
          <p:cNvSpPr/>
          <p:nvPr/>
        </p:nvSpPr>
        <p:spPr>
          <a:xfrm>
            <a:off x="0" y="0"/>
            <a:ext cx="12192000" cy="18671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2E3FA4-7AD4-D48B-3630-C068327ADAC9}"/>
              </a:ext>
            </a:extLst>
          </p:cNvPr>
          <p:cNvSpPr txBox="1"/>
          <p:nvPr/>
        </p:nvSpPr>
        <p:spPr>
          <a:xfrm>
            <a:off x="738505" y="643165"/>
            <a:ext cx="85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Plan de implementación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A2630A-CF54-0413-A0D8-A9A24009A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07" y="1887756"/>
            <a:ext cx="12568098" cy="17124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C56F90-1512-95D5-3823-D64134766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03" y="3564384"/>
            <a:ext cx="11401181" cy="17124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B7D3E2E-2AB9-7D73-BF41-75405770FC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4184" y="5301573"/>
            <a:ext cx="11729798" cy="14996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858684C-A345-E86B-D6D8-D41D62F6BF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4488" y="1533335"/>
            <a:ext cx="6672380" cy="1122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9FE5FA3-47D0-2944-E208-F688952DEB3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-1" r="65091" b="3286"/>
          <a:stretch>
            <a:fillRect/>
          </a:stretch>
        </p:blipFill>
        <p:spPr>
          <a:xfrm>
            <a:off x="33456" y="5497461"/>
            <a:ext cx="1609487" cy="56014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FCDDC3A-EE1F-0487-5DF7-288C0A37C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5032"/>
          <a:stretch>
            <a:fillRect/>
          </a:stretch>
        </p:blipFill>
        <p:spPr>
          <a:xfrm>
            <a:off x="0" y="5953963"/>
            <a:ext cx="2995383" cy="5791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749AF7-6086-1572-354E-E68FB76150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4557" y="713101"/>
            <a:ext cx="2018485" cy="62299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CBFDEAD-715E-B08A-5D23-6E5223FAF0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1523712"/>
      </p:ext>
    </p:extLst>
  </p:cSld>
  <p:clrMapOvr>
    <a:masterClrMapping/>
  </p:clrMapOvr>
  <p:transition spd="slow" advTm="2997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35E9A11-610B-DC63-79BD-9F36EE1E84B7}"/>
              </a:ext>
            </a:extLst>
          </p:cNvPr>
          <p:cNvSpPr/>
          <p:nvPr/>
        </p:nvSpPr>
        <p:spPr>
          <a:xfrm>
            <a:off x="0" y="0"/>
            <a:ext cx="5257800" cy="7075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29865A-45B6-2EB0-C3A6-75B725329B10}"/>
              </a:ext>
            </a:extLst>
          </p:cNvPr>
          <p:cNvSpPr txBox="1"/>
          <p:nvPr/>
        </p:nvSpPr>
        <p:spPr>
          <a:xfrm>
            <a:off x="738505" y="643165"/>
            <a:ext cx="41078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El Mercado &amp; </a:t>
            </a:r>
          </a:p>
          <a:p>
            <a:r>
              <a:rPr lang="es-AR" sz="4400" b="1" dirty="0">
                <a:solidFill>
                  <a:schemeClr val="bg1"/>
                </a:solidFill>
              </a:rPr>
              <a:t>Plan de crecimiento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022ACDC-761A-A72B-E7EA-24DFE9DD3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455" y="226931"/>
            <a:ext cx="4252328" cy="87637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ECD39B-0A2F-661C-B142-5F7ADE5E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3456" y="1202976"/>
            <a:ext cx="4550230" cy="336783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3CD4E9-0278-4BE4-1329-1DAAD9813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084" y="4719947"/>
            <a:ext cx="4481916" cy="18701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E6C22ED-8247-1DEC-F5AB-083D82850A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160377"/>
            <a:ext cx="4016829" cy="419223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67FED83-AC0A-B63B-150F-50D1958F5E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FBDB1D9-23D7-147F-B9E9-815E250443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117644"/>
      </p:ext>
    </p:extLst>
  </p:cSld>
  <p:clrMapOvr>
    <a:masterClrMapping/>
  </p:clrMapOvr>
  <p:transition spd="slow" advTm="23794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8B6876B-DC43-2EBB-2D5F-3712A51A01BD}"/>
              </a:ext>
            </a:extLst>
          </p:cNvPr>
          <p:cNvSpPr/>
          <p:nvPr/>
        </p:nvSpPr>
        <p:spPr>
          <a:xfrm>
            <a:off x="0" y="0"/>
            <a:ext cx="5257800" cy="7075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0775273-69B0-F7DA-40F1-CCEAA61A7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99F3330-F923-4436-8A29-66B774C1980D}"/>
              </a:ext>
            </a:extLst>
          </p:cNvPr>
          <p:cNvSpPr txBox="1"/>
          <p:nvPr/>
        </p:nvSpPr>
        <p:spPr>
          <a:xfrm>
            <a:off x="738505" y="643165"/>
            <a:ext cx="41078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Testimonios</a:t>
            </a:r>
          </a:p>
          <a:p>
            <a:endParaRPr lang="es-AR" sz="4400" b="1" dirty="0">
              <a:solidFill>
                <a:schemeClr val="bg1"/>
              </a:solidFill>
            </a:endParaRPr>
          </a:p>
          <a:p>
            <a:r>
              <a:rPr lang="es-AR" sz="2000" b="1" dirty="0">
                <a:solidFill>
                  <a:schemeClr val="bg1"/>
                </a:solidFill>
              </a:rPr>
              <a:t>Nuestros clientes cuentan cómo ya están ganando eficiencia y bajando costos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A2E866-36DD-C950-FCCC-99C4983B6BA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95" t="4139" r="6509" b="7410"/>
          <a:stretch>
            <a:fillRect/>
          </a:stretch>
        </p:blipFill>
        <p:spPr>
          <a:xfrm>
            <a:off x="5627052" y="315284"/>
            <a:ext cx="3008934" cy="29285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1156279-B5C4-A184-74B2-8F300E09AE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933" t="5392" r="1896" b="4818"/>
          <a:stretch>
            <a:fillRect/>
          </a:stretch>
        </p:blipFill>
        <p:spPr>
          <a:xfrm>
            <a:off x="9005238" y="2211124"/>
            <a:ext cx="2934293" cy="2926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55BEC7F-485C-A844-9DB6-CBE3108BE86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56" t="5306" r="6744" b="5383"/>
          <a:stretch>
            <a:fillRect/>
          </a:stretch>
        </p:blipFill>
        <p:spPr>
          <a:xfrm>
            <a:off x="5665433" y="3731897"/>
            <a:ext cx="2932172" cy="2810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9BF3F82-1530-EEB3-4E90-EAE9DC448A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12720656"/>
      </p:ext>
    </p:extLst>
  </p:cSld>
  <p:clrMapOvr>
    <a:masterClrMapping/>
  </p:clrMapOvr>
  <p:transition spd="slow" advTm="1201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5DC27-562D-C34D-6B25-E7B373A51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37B93509-D9DA-98BF-012B-4D2908AFC540}"/>
              </a:ext>
            </a:extLst>
          </p:cNvPr>
          <p:cNvSpPr/>
          <p:nvPr/>
        </p:nvSpPr>
        <p:spPr>
          <a:xfrm>
            <a:off x="0" y="0"/>
            <a:ext cx="5257800" cy="70751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DD7A213-4E30-8442-8E93-D8EE1189E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169179"/>
            <a:ext cx="2018485" cy="6229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488300B-7F7C-EF07-23C8-8DA0B6086B86}"/>
              </a:ext>
            </a:extLst>
          </p:cNvPr>
          <p:cNvSpPr txBox="1"/>
          <p:nvPr/>
        </p:nvSpPr>
        <p:spPr>
          <a:xfrm>
            <a:off x="738505" y="643165"/>
            <a:ext cx="41078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>
                <a:solidFill>
                  <a:schemeClr val="bg1"/>
                </a:solidFill>
              </a:rPr>
              <a:t>Uso de fondos &amp; Proyección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EBD360-7D99-9F0C-3025-0E6C9DA709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84115"/>
            <a:ext cx="5846672" cy="9957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A54512-9595-A9B8-A000-3DB739E7C0F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613" b="3556"/>
          <a:stretch>
            <a:fillRect/>
          </a:stretch>
        </p:blipFill>
        <p:spPr>
          <a:xfrm>
            <a:off x="6298261" y="489114"/>
            <a:ext cx="5080836" cy="36148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6E650B1-723F-52C1-564E-26201D0736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9643" y="189331"/>
            <a:ext cx="2880610" cy="39627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9F5E597-7BC8-A77C-42D0-60DCC253E0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8261" y="4599956"/>
            <a:ext cx="4986699" cy="10622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2CD796-5A90-875C-6E9E-74796D2398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9458" y="4105903"/>
            <a:ext cx="1638442" cy="3505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D8341FD-7255-46A4-8AA2-199B8A5BB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6000" y="5743393"/>
            <a:ext cx="5667972" cy="89637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7A2D647-835F-BF3C-BEBF-3D17786483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9057401"/>
      </p:ext>
    </p:extLst>
  </p:cSld>
  <p:clrMapOvr>
    <a:masterClrMapping/>
  </p:clrMapOvr>
  <p:transition spd="slow" advTm="2831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3.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581</Words>
  <Application>Microsoft Office PowerPoint</Application>
  <PresentationFormat>Panorámica</PresentationFormat>
  <Paragraphs>62</Paragraphs>
  <Slides>12</Slides>
  <Notes>11</Notes>
  <HiddenSlides>0</HiddenSlides>
  <MMClips>11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belen garcia fabiani</dc:creator>
  <cp:lastModifiedBy>maria belen garcia fabiani</cp:lastModifiedBy>
  <cp:revision>5</cp:revision>
  <dcterms:created xsi:type="dcterms:W3CDTF">2025-11-10T12:05:51Z</dcterms:created>
  <dcterms:modified xsi:type="dcterms:W3CDTF">2025-11-13T19:24:58Z</dcterms:modified>
</cp:coreProperties>
</file>